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368" autoAdjust="0"/>
    <p:restoredTop sz="94660"/>
  </p:normalViewPr>
  <p:slideViewPr>
    <p:cSldViewPr snapToGrid="0">
      <p:cViewPr>
        <p:scale>
          <a:sx n="60" d="100"/>
          <a:sy n="60" d="100"/>
        </p:scale>
        <p:origin x="1632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3093B1-4121-1A2D-86A9-C11D621FB2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6605489-422A-C1B5-4AA1-472CF6714D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AAFB63C-688D-1B34-8DFD-4C817C6FB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1D73EE24-3043-3539-169A-9820BFA97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2FEEAE7-5859-C15F-E79C-CBCD4773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165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10C36B-6FE6-ACD2-84DA-ABB0FE603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87CF1A96-723F-0443-19F9-44A0BA195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93F2472-F778-DAD0-6518-EF303CED7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93EE770-E791-15FF-959F-1F6CFD848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6010469-0510-EB73-F031-DE6439BD5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63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9B1C93-4E0C-7F32-B7B5-6E94C8B821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F0E0D76F-02CC-5EC9-979C-A113F2C2D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C6F7AC4-947E-2795-D10A-5E8B08A2E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3EB1AA6-ABE0-455A-E4A1-1C92B5FCA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50B199E-0DA3-52F0-4C45-5554ACEF5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36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122C11-A63C-99A6-55EB-168921910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54AB0CD-44E7-E5D4-94F7-D1736F461D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5ABA65A-F82C-80F0-BD3A-6A6CB205C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74AE80B9-31D2-EBC0-16E4-B9148D48A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CDD0E4E-A934-607C-67F0-8D7B0F861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2210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EFD80C-0DAF-C5C9-7118-FBF9F16C2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7DE20E8D-2873-A6AA-071C-F8EA561FD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A4E64D1-D91D-FDA1-BDBE-0E6ACDD63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A57C7248-1407-9C66-124F-A84143CE7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483DBC6-C5AE-4475-2046-660EC3677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135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C8D2CC-FCB2-7AD2-3D21-287FCFE1A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30C6DEE-333F-39E3-08C4-744ABE7255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11C23749-C1A8-F5DB-EF23-8B2F18ACC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1FF0F28-A060-A799-B38B-4B4456EC5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7D6F6F2-BFF5-CBEE-5A9C-10BF3B3EA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B46D8C5-100C-E774-5A48-09C7DC08B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7630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320C2-3DE7-D122-17CC-B41F4DEF3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67D988F6-43DE-6804-A753-AFB6B5FE4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9D02AB3-5FF6-CA1E-0F6D-7C0B304211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C87E536F-2995-42B0-AA65-97E4D20BE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8BA36DF5-6694-4D82-0863-29F690186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3F6E19BB-22B3-FD0D-4D1E-2B643F2C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D1073652-C49F-9F7E-CC19-298B581D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ADFB1C75-0C74-0A66-D36E-6CFA71190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41823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C3CC79-B682-D186-0BDA-C7FF22D01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3ABEF1BF-7C3F-5CA0-691D-4DF57E2B8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F1EEC81E-08F1-715C-AC67-3D8FD0CE0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A51D327B-ED5F-DA7F-D012-9DFC46128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6331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DE98627D-7858-70E7-F839-D1301E06E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739466CF-6812-E70F-2B1B-DD6E423E9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5D7513E-5985-94BD-69C1-A7B58F89B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7972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429B37-99E7-BF63-5562-61156B218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5976869-24F6-6674-C82A-62FC674872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AA173C15-CF85-0EB5-2AFE-301B2D770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213153B9-14E0-F78A-0171-1F009915B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59BCFBAE-15A1-BD22-9749-27C43D881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B77D28C-FD6D-6BD3-6ACF-DC716E94E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682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CEC62-8075-ED22-6808-F8D75ED4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7FED811E-111F-A47F-E563-1744B5938E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58CB06E-3F26-036F-D0C6-510164C5B3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7D09510-3438-1965-01D9-397A43D34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141D491-1DEF-6C5D-5B55-C917F4E63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D1959E6A-4CBD-9803-FC86-F3603E146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492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444BCDA4-4270-5D85-73C7-18EE6924B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D0AF3F8-26F3-669D-87B8-D84EFA65BC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60E2D5D-D2D5-8ABD-E916-FE5C41136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6FB8DF-FC52-4FEA-A013-088048B5B611}" type="datetimeFigureOut">
              <a:rPr lang="pt-PT" smtClean="0"/>
              <a:t>07/04/2026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5BCBB48-48E1-5333-EF86-333F87BA62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B03FCF7-1599-D959-55BD-BBDD9306C4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BB927F-8D3A-4D5D-907B-3C3A75ABF11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19872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jpe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F6D6D-13EF-DE18-3DD0-AC686C7B4E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76BEEA5E-84C9-A117-9E9F-032E4DD27A0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695" y="-2359188"/>
            <a:ext cx="14128066" cy="9418711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C5182D93-0231-D0CD-AE96-B3533639E715}"/>
              </a:ext>
            </a:extLst>
          </p:cNvPr>
          <p:cNvSpPr txBox="1"/>
          <p:nvPr/>
        </p:nvSpPr>
        <p:spPr>
          <a:xfrm>
            <a:off x="3695474" y="1224277"/>
            <a:ext cx="6427657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500" dirty="0">
                <a:solidFill>
                  <a:schemeClr val="bg1"/>
                </a:solidFill>
              </a:rPr>
              <a:t>Transformação Digital na Justiça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4C00C88A-80F7-1E93-9F01-F3CCD4027C1C}"/>
              </a:ext>
            </a:extLst>
          </p:cNvPr>
          <p:cNvSpPr/>
          <p:nvPr/>
        </p:nvSpPr>
        <p:spPr>
          <a:xfrm>
            <a:off x="-818147" y="1395663"/>
            <a:ext cx="1106905" cy="190901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500" b="1" dirty="0">
                <a:solidFill>
                  <a:schemeClr val="tx1"/>
                </a:solidFill>
              </a:rPr>
              <a:t>      1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7847FACA-976F-9641-BEB1-501C3936F389}"/>
              </a:ext>
            </a:extLst>
          </p:cNvPr>
          <p:cNvSpPr txBox="1"/>
          <p:nvPr/>
        </p:nvSpPr>
        <p:spPr>
          <a:xfrm>
            <a:off x="4321894" y="2767141"/>
            <a:ext cx="5174815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3500" dirty="0">
                <a:solidFill>
                  <a:schemeClr val="bg1"/>
                </a:solidFill>
              </a:rPr>
              <a:t>Justiça preventiva </a:t>
            </a:r>
          </a:p>
          <a:p>
            <a:pPr algn="ctr"/>
            <a:r>
              <a:rPr lang="pt-PT" sz="3500" dirty="0">
                <a:solidFill>
                  <a:schemeClr val="bg1"/>
                </a:solidFill>
              </a:rPr>
              <a:t>Aspetos transversais</a:t>
            </a:r>
          </a:p>
          <a:p>
            <a:pPr algn="ctr"/>
            <a:r>
              <a:rPr lang="pt-PT" sz="3500" dirty="0">
                <a:solidFill>
                  <a:schemeClr val="bg1"/>
                </a:solidFill>
              </a:rPr>
              <a:t>Registos públicos (dados)</a:t>
            </a:r>
          </a:p>
        </p:txBody>
      </p:sp>
    </p:spTree>
    <p:extLst>
      <p:ext uri="{BB962C8B-B14F-4D97-AF65-F5344CB8AC3E}">
        <p14:creationId xmlns:p14="http://schemas.microsoft.com/office/powerpoint/2010/main" val="3400934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1AA19AD-43AC-75A4-16AF-03C8D385F70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695" y="-2331403"/>
            <a:ext cx="14128066" cy="9418711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8DE82A10-09BA-8341-66A8-8E493A3C259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958" b="11396"/>
          <a:stretch>
            <a:fillRect/>
          </a:stretch>
        </p:blipFill>
        <p:spPr>
          <a:xfrm>
            <a:off x="3092342" y="2377953"/>
            <a:ext cx="8488542" cy="4267188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E9C25E03-F5BC-B8B4-6634-E04D26C3CB6C}"/>
              </a:ext>
            </a:extLst>
          </p:cNvPr>
          <p:cNvSpPr txBox="1"/>
          <p:nvPr/>
        </p:nvSpPr>
        <p:spPr>
          <a:xfrm>
            <a:off x="3015751" y="-2026747"/>
            <a:ext cx="848854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500" b="1" dirty="0">
                <a:solidFill>
                  <a:schemeClr val="bg1"/>
                </a:solidFill>
              </a:rPr>
              <a:t>Pendências na Justiça (tribunais, registo)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DEC9C9C7-1ACA-3A36-CF73-20CDD0EDA894}"/>
              </a:ext>
            </a:extLst>
          </p:cNvPr>
          <p:cNvSpPr txBox="1"/>
          <p:nvPr/>
        </p:nvSpPr>
        <p:spPr>
          <a:xfrm rot="16200000">
            <a:off x="-583601" y="4196076"/>
            <a:ext cx="3020379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500" dirty="0">
                <a:solidFill>
                  <a:schemeClr val="bg1"/>
                </a:solidFill>
              </a:rPr>
              <a:t>Nacionalidade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439E295-F385-D264-8B2A-0955F27F98D2}"/>
              </a:ext>
            </a:extLst>
          </p:cNvPr>
          <p:cNvSpPr txBox="1"/>
          <p:nvPr/>
        </p:nvSpPr>
        <p:spPr>
          <a:xfrm rot="16200000">
            <a:off x="-556669" y="-190250"/>
            <a:ext cx="3042051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500" dirty="0">
                <a:solidFill>
                  <a:schemeClr val="bg1"/>
                </a:solidFill>
              </a:rPr>
              <a:t>Atos de registo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796F62F9-ED5B-3448-8446-9EBCEAAF9912}"/>
              </a:ext>
            </a:extLst>
          </p:cNvPr>
          <p:cNvSpPr/>
          <p:nvPr/>
        </p:nvSpPr>
        <p:spPr>
          <a:xfrm>
            <a:off x="-818147" y="1395663"/>
            <a:ext cx="1106905" cy="190901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500" b="1" dirty="0">
                <a:solidFill>
                  <a:schemeClr val="tx1"/>
                </a:solidFill>
              </a:rPr>
              <a:t>      2</a:t>
            </a:r>
          </a:p>
        </p:txBody>
      </p:sp>
      <p:pic>
        <p:nvPicPr>
          <p:cNvPr id="1026" name="Picture 2" descr="Carro Icon Vetores, Ícones e Planos de Fundo para Baixar Grátis">
            <a:extLst>
              <a:ext uri="{FF2B5EF4-FFF2-40B4-BE49-F238E27FC236}">
                <a16:creationId xmlns:a16="http://schemas.microsoft.com/office/drawing/2014/main" id="{C3421DE6-0C55-2F7C-C77E-F42786C1F5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559" y="-1165701"/>
            <a:ext cx="2377953" cy="2377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dustry Save Icon Format PNG Transparent Background, Free Download #18557  - FreeIconsPNG">
            <a:extLst>
              <a:ext uri="{FF2B5EF4-FFF2-40B4-BE49-F238E27FC236}">
                <a16:creationId xmlns:a16="http://schemas.microsoft.com/office/drawing/2014/main" id="{6B74E778-2355-F954-EB0B-4520C8463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7F9FA"/>
              </a:clrFrom>
              <a:clrTo>
                <a:srgbClr val="F7F9FA">
                  <a:alpha val="0"/>
                </a:srgbClr>
              </a:clrTo>
            </a:clrChange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401" y="-1296147"/>
            <a:ext cx="2377953" cy="2377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>
            <a:extLst>
              <a:ext uri="{FF2B5EF4-FFF2-40B4-BE49-F238E27FC236}">
                <a16:creationId xmlns:a16="http://schemas.microsoft.com/office/drawing/2014/main" id="{F66DE2BF-35D7-547D-48D7-1207C5DA1780}"/>
              </a:ext>
            </a:extLst>
          </p:cNvPr>
          <p:cNvSpPr/>
          <p:nvPr/>
        </p:nvSpPr>
        <p:spPr>
          <a:xfrm>
            <a:off x="6069600" y="-1165702"/>
            <a:ext cx="2377953" cy="2377953"/>
          </a:xfrm>
          <a:prstGeom prst="rect">
            <a:avLst/>
          </a:prstGeom>
          <a:noFill/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9386CDCB-6A38-BFF4-8928-18041D104E07}"/>
              </a:ext>
            </a:extLst>
          </p:cNvPr>
          <p:cNvSpPr/>
          <p:nvPr/>
        </p:nvSpPr>
        <p:spPr>
          <a:xfrm>
            <a:off x="8943294" y="-1140851"/>
            <a:ext cx="2377953" cy="2377953"/>
          </a:xfrm>
          <a:prstGeom prst="rect">
            <a:avLst/>
          </a:prstGeom>
          <a:noFill/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30" name="Picture 6" descr="Free Building SVG, PNG Icon, Symbol. Download Image.">
            <a:extLst>
              <a:ext uri="{FF2B5EF4-FFF2-40B4-BE49-F238E27FC236}">
                <a16:creationId xmlns:a16="http://schemas.microsoft.com/office/drawing/2014/main" id="{CE7741F5-9FE4-D664-B77C-8FE0FBB48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0005" y="-1082724"/>
            <a:ext cx="2164530" cy="2164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5676C98D-601E-33D3-0C8A-236658A64CAB}"/>
              </a:ext>
            </a:extLst>
          </p:cNvPr>
          <p:cNvSpPr/>
          <p:nvPr/>
        </p:nvSpPr>
        <p:spPr>
          <a:xfrm>
            <a:off x="3286558" y="-1189436"/>
            <a:ext cx="2377953" cy="2377953"/>
          </a:xfrm>
          <a:prstGeom prst="rect">
            <a:avLst/>
          </a:prstGeom>
          <a:noFill/>
          <a:ln w="6350"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51A8D9B-10A7-825D-9A5B-563CF974F735}"/>
              </a:ext>
            </a:extLst>
          </p:cNvPr>
          <p:cNvSpPr txBox="1"/>
          <p:nvPr/>
        </p:nvSpPr>
        <p:spPr>
          <a:xfrm rot="16200000">
            <a:off x="697169" y="-113304"/>
            <a:ext cx="215680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dirty="0">
                <a:solidFill>
                  <a:schemeClr val="bg1"/>
                </a:solidFill>
              </a:rPr>
              <a:t>Dias de atraso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F1F45B6F-D721-089A-0313-3A477EC0E0A6}"/>
              </a:ext>
            </a:extLst>
          </p:cNvPr>
          <p:cNvSpPr txBox="1"/>
          <p:nvPr/>
        </p:nvSpPr>
        <p:spPr>
          <a:xfrm>
            <a:off x="3599014" y="1159988"/>
            <a:ext cx="1784463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500" b="1" dirty="0">
                <a:solidFill>
                  <a:schemeClr val="bg1"/>
                </a:solidFill>
              </a:rPr>
              <a:t>Automóvel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2023: 197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2024: 179 dias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3F3E35A-EE34-03DB-9462-95F32A7FE9F0}"/>
              </a:ext>
            </a:extLst>
          </p:cNvPr>
          <p:cNvSpPr txBox="1"/>
          <p:nvPr/>
        </p:nvSpPr>
        <p:spPr>
          <a:xfrm>
            <a:off x="6372544" y="1203628"/>
            <a:ext cx="1784463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500" b="1" dirty="0">
                <a:solidFill>
                  <a:schemeClr val="bg1"/>
                </a:solidFill>
              </a:rPr>
              <a:t>Comercial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2023: 168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2024: 200 dias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577F21EB-0126-7E3C-00C1-4289D15E72D0}"/>
              </a:ext>
            </a:extLst>
          </p:cNvPr>
          <p:cNvSpPr txBox="1"/>
          <p:nvPr/>
        </p:nvSpPr>
        <p:spPr>
          <a:xfrm>
            <a:off x="9157597" y="1247103"/>
            <a:ext cx="1920719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500" b="1" dirty="0">
                <a:solidFill>
                  <a:schemeClr val="bg1"/>
                </a:solidFill>
              </a:rPr>
              <a:t>Predial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2023: 3049</a:t>
            </a:r>
          </a:p>
          <a:p>
            <a:pPr algn="ctr"/>
            <a:r>
              <a:rPr lang="pt-PT" sz="2000" dirty="0">
                <a:solidFill>
                  <a:schemeClr val="bg1"/>
                </a:solidFill>
              </a:rPr>
              <a:t>2024: 5156 dias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B3ECA39-2D05-AA33-2C09-1519422AD3F4}"/>
              </a:ext>
            </a:extLst>
          </p:cNvPr>
          <p:cNvSpPr txBox="1"/>
          <p:nvPr/>
        </p:nvSpPr>
        <p:spPr>
          <a:xfrm rot="16200000">
            <a:off x="151281" y="4080660"/>
            <a:ext cx="330334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dirty="0">
                <a:solidFill>
                  <a:schemeClr val="bg1"/>
                </a:solidFill>
              </a:rPr>
              <a:t>Processos entrados,</a:t>
            </a:r>
          </a:p>
          <a:p>
            <a:pPr algn="ctr"/>
            <a:r>
              <a:rPr lang="pt-PT" sz="2500" dirty="0">
                <a:solidFill>
                  <a:schemeClr val="bg1"/>
                </a:solidFill>
              </a:rPr>
              <a:t>deferidos e pendentes</a:t>
            </a:r>
          </a:p>
        </p:txBody>
      </p:sp>
    </p:spTree>
    <p:extLst>
      <p:ext uri="{BB962C8B-B14F-4D97-AF65-F5344CB8AC3E}">
        <p14:creationId xmlns:p14="http://schemas.microsoft.com/office/powerpoint/2010/main" val="3443014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1D3E7-283B-9568-CABB-386B23AA6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F70B870B-A8AF-E914-3A7D-707C61D990F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695" y="-2331403"/>
            <a:ext cx="14128066" cy="9418711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554E6A96-8014-7AAE-9F47-9F2694BE041E}"/>
              </a:ext>
            </a:extLst>
          </p:cNvPr>
          <p:cNvSpPr txBox="1"/>
          <p:nvPr/>
        </p:nvSpPr>
        <p:spPr>
          <a:xfrm>
            <a:off x="3015751" y="-2026747"/>
            <a:ext cx="8488542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500" b="1" dirty="0">
                <a:solidFill>
                  <a:schemeClr val="bg1"/>
                </a:solidFill>
              </a:rPr>
              <a:t>Pendências na Justiça (tribunais, registo)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91ABD7C-91DC-AC64-23C2-F048063E1461}"/>
              </a:ext>
            </a:extLst>
          </p:cNvPr>
          <p:cNvSpPr txBox="1"/>
          <p:nvPr/>
        </p:nvSpPr>
        <p:spPr>
          <a:xfrm rot="16200000">
            <a:off x="-1154650" y="4196076"/>
            <a:ext cx="416248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500" dirty="0">
                <a:solidFill>
                  <a:schemeClr val="bg1"/>
                </a:solidFill>
              </a:rPr>
              <a:t>Pendências judiciais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6898D08-1E33-5D16-D798-5840172E1CB5}"/>
              </a:ext>
            </a:extLst>
          </p:cNvPr>
          <p:cNvSpPr txBox="1"/>
          <p:nvPr/>
        </p:nvSpPr>
        <p:spPr>
          <a:xfrm rot="16200000">
            <a:off x="-633868" y="-459554"/>
            <a:ext cx="3196452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3500" dirty="0">
                <a:solidFill>
                  <a:schemeClr val="bg1"/>
                </a:solidFill>
              </a:rPr>
              <a:t>Tribunais</a:t>
            </a:r>
          </a:p>
          <a:p>
            <a:pPr algn="ctr"/>
            <a:r>
              <a:rPr lang="pt-PT" sz="3500" dirty="0">
                <a:solidFill>
                  <a:schemeClr val="bg1"/>
                </a:solidFill>
              </a:rPr>
              <a:t>Administrativos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6629FA1D-A718-133A-6BB5-BF2CC88540A1}"/>
              </a:ext>
            </a:extLst>
          </p:cNvPr>
          <p:cNvSpPr/>
          <p:nvPr/>
        </p:nvSpPr>
        <p:spPr>
          <a:xfrm>
            <a:off x="-818147" y="1395663"/>
            <a:ext cx="1106905" cy="190901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500" b="1" dirty="0">
                <a:solidFill>
                  <a:schemeClr val="tx1"/>
                </a:solidFill>
              </a:rPr>
              <a:t>      3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72B3DDFF-06B0-7E2E-063D-C6244AFB2D7A}"/>
              </a:ext>
            </a:extLst>
          </p:cNvPr>
          <p:cNvSpPr txBox="1"/>
          <p:nvPr/>
        </p:nvSpPr>
        <p:spPr>
          <a:xfrm rot="16200000">
            <a:off x="389741" y="4080660"/>
            <a:ext cx="282641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dirty="0">
                <a:solidFill>
                  <a:schemeClr val="bg1"/>
                </a:solidFill>
              </a:rPr>
              <a:t>1.ª instância </a:t>
            </a:r>
          </a:p>
          <a:p>
            <a:r>
              <a:rPr lang="pt-PT" sz="2500" dirty="0">
                <a:solidFill>
                  <a:schemeClr val="bg1"/>
                </a:solidFill>
              </a:rPr>
              <a:t>(tribunais judiciais)</a:t>
            </a: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A636BCC1-EBFA-CBA0-A37A-56B448129D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958" r="39182" b="23161"/>
          <a:stretch>
            <a:fillRect/>
          </a:stretch>
        </p:blipFill>
        <p:spPr>
          <a:xfrm>
            <a:off x="3265247" y="2197253"/>
            <a:ext cx="8574940" cy="4395537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7C33D349-DC30-D08F-A5FF-4F66C3174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1319" y="-2979821"/>
            <a:ext cx="10055191" cy="6284495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A798E166-C7A0-4F3A-A1E1-059B9F157408}"/>
              </a:ext>
            </a:extLst>
          </p:cNvPr>
          <p:cNvSpPr txBox="1"/>
          <p:nvPr/>
        </p:nvSpPr>
        <p:spPr>
          <a:xfrm rot="16200000">
            <a:off x="1076791" y="-113306"/>
            <a:ext cx="198810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dirty="0">
                <a:solidFill>
                  <a:schemeClr val="bg1"/>
                </a:solidFill>
              </a:rPr>
              <a:t>1.ª instância </a:t>
            </a:r>
          </a:p>
        </p:txBody>
      </p:sp>
    </p:spTree>
    <p:extLst>
      <p:ext uri="{BB962C8B-B14F-4D97-AF65-F5344CB8AC3E}">
        <p14:creationId xmlns:p14="http://schemas.microsoft.com/office/powerpoint/2010/main" val="2643832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0D57F3-C569-AD02-14B0-80067B1EA8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2143CDFA-F220-5152-9A42-0F876E76ABE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695" y="-2359188"/>
            <a:ext cx="14128066" cy="9418711"/>
          </a:xfrm>
          <a:prstGeom prst="rect">
            <a:avLst/>
          </a:prstGeom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7A02BEFE-4AB9-362A-86F0-542DE21A0746}"/>
              </a:ext>
            </a:extLst>
          </p:cNvPr>
          <p:cNvSpPr txBox="1"/>
          <p:nvPr/>
        </p:nvSpPr>
        <p:spPr>
          <a:xfrm>
            <a:off x="1824206" y="-2041797"/>
            <a:ext cx="1056122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500" b="1" dirty="0">
                <a:solidFill>
                  <a:schemeClr val="bg1"/>
                </a:solidFill>
              </a:rPr>
              <a:t>A transformação da Justiça: situações comparadas</a:t>
            </a:r>
          </a:p>
        </p:txBody>
      </p:sp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64F28909-C248-D699-11C7-400DA1D881E0}"/>
              </a:ext>
            </a:extLst>
          </p:cNvPr>
          <p:cNvSpPr/>
          <p:nvPr/>
        </p:nvSpPr>
        <p:spPr>
          <a:xfrm>
            <a:off x="-818147" y="1395663"/>
            <a:ext cx="1106905" cy="190901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2500" b="1" dirty="0">
                <a:solidFill>
                  <a:schemeClr val="tx1"/>
                </a:solidFill>
              </a:rPr>
              <a:t>      4</a:t>
            </a:r>
          </a:p>
        </p:txBody>
      </p:sp>
      <p:cxnSp>
        <p:nvCxnSpPr>
          <p:cNvPr id="6" name="Conexão reta 5">
            <a:extLst>
              <a:ext uri="{FF2B5EF4-FFF2-40B4-BE49-F238E27FC236}">
                <a16:creationId xmlns:a16="http://schemas.microsoft.com/office/drawing/2014/main" id="{ACCABC05-A1AE-79BF-BE03-2AD0753F978B}"/>
              </a:ext>
            </a:extLst>
          </p:cNvPr>
          <p:cNvCxnSpPr>
            <a:cxnSpLocks/>
          </p:cNvCxnSpPr>
          <p:nvPr/>
        </p:nvCxnSpPr>
        <p:spPr>
          <a:xfrm>
            <a:off x="6528024" y="-138580"/>
            <a:ext cx="0" cy="617621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bandeira redonda da dinamarca. ilustração vetorial. 14635899 ...">
            <a:extLst>
              <a:ext uri="{FF2B5EF4-FFF2-40B4-BE49-F238E27FC236}">
                <a16:creationId xmlns:a16="http://schemas.microsoft.com/office/drawing/2014/main" id="{89F7C36B-B05A-CD3F-6C6E-769AFF4F05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94" y="2953969"/>
            <a:ext cx="1198715" cy="119871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stônia desenho de ícone de vetor de bandeira redonda ...">
            <a:extLst>
              <a:ext uri="{FF2B5EF4-FFF2-40B4-BE49-F238E27FC236}">
                <a16:creationId xmlns:a16="http://schemas.microsoft.com/office/drawing/2014/main" id="{D54F8690-6963-0486-90D7-41B16B2CA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52" y="978660"/>
            <a:ext cx="1198715" cy="119871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Bandeira do Reino Unido – Wikipédia, a enciclopédia livre">
            <a:extLst>
              <a:ext uri="{FF2B5EF4-FFF2-40B4-BE49-F238E27FC236}">
                <a16:creationId xmlns:a16="http://schemas.microsoft.com/office/drawing/2014/main" id="{AA42FE3D-6B23-1F80-6C32-8B7FF8689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58" y="-1466132"/>
            <a:ext cx="1106904" cy="116672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C2087454-C59D-02D2-F8B9-8335DC42ACC5}"/>
              </a:ext>
            </a:extLst>
          </p:cNvPr>
          <p:cNvSpPr txBox="1"/>
          <p:nvPr/>
        </p:nvSpPr>
        <p:spPr>
          <a:xfrm>
            <a:off x="1785339" y="-1171844"/>
            <a:ext cx="195598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b="1" dirty="0">
                <a:solidFill>
                  <a:schemeClr val="bg1"/>
                </a:solidFill>
              </a:rPr>
              <a:t>Reino Unido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1D9E6954-F9C4-8F5C-4232-44C3EE3E71EE}"/>
              </a:ext>
            </a:extLst>
          </p:cNvPr>
          <p:cNvSpPr txBox="1"/>
          <p:nvPr/>
        </p:nvSpPr>
        <p:spPr>
          <a:xfrm>
            <a:off x="1785339" y="1296555"/>
            <a:ext cx="12768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b="1" dirty="0">
                <a:solidFill>
                  <a:schemeClr val="bg1"/>
                </a:solidFill>
              </a:rPr>
              <a:t>Estónia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8787D09F-ACE9-B03C-692C-0ABD6C91AB4A}"/>
              </a:ext>
            </a:extLst>
          </p:cNvPr>
          <p:cNvSpPr txBox="1"/>
          <p:nvPr/>
        </p:nvSpPr>
        <p:spPr>
          <a:xfrm>
            <a:off x="1777176" y="2781992"/>
            <a:ext cx="178619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b="1" dirty="0">
                <a:solidFill>
                  <a:schemeClr val="bg1"/>
                </a:solidFill>
              </a:rPr>
              <a:t>Dinamarca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784565C-FA09-3B9F-3ACF-33EA554D6FC3}"/>
              </a:ext>
            </a:extLst>
          </p:cNvPr>
          <p:cNvSpPr txBox="1"/>
          <p:nvPr/>
        </p:nvSpPr>
        <p:spPr>
          <a:xfrm>
            <a:off x="1785339" y="-667010"/>
            <a:ext cx="370646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Autonomia maior em processos</a:t>
            </a:r>
          </a:p>
          <a:p>
            <a:r>
              <a:rPr lang="pt-PT" sz="2000" dirty="0">
                <a:solidFill>
                  <a:schemeClr val="bg1"/>
                </a:solidFill>
              </a:rPr>
              <a:t>De jurisdição voluntária</a:t>
            </a:r>
          </a:p>
          <a:p>
            <a:r>
              <a:rPr lang="pt-PT" sz="2000" dirty="0">
                <a:solidFill>
                  <a:schemeClr val="bg1"/>
                </a:solidFill>
              </a:rPr>
              <a:t>(divórcios p.e. divórcios, com</a:t>
            </a:r>
          </a:p>
          <a:p>
            <a:r>
              <a:rPr lang="pt-PT" sz="2000" dirty="0">
                <a:solidFill>
                  <a:schemeClr val="bg1"/>
                </a:solidFill>
              </a:rPr>
              <a:t> salvaguarda de direitos</a:t>
            </a:r>
          </a:p>
          <a:p>
            <a:r>
              <a:rPr lang="pt-PT" sz="2000" dirty="0">
                <a:solidFill>
                  <a:schemeClr val="bg1"/>
                </a:solidFill>
              </a:rPr>
              <a:t>e de posições de crianças)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EE53047-E07D-2022-73C1-9D9522C275F8}"/>
              </a:ext>
            </a:extLst>
          </p:cNvPr>
          <p:cNvSpPr txBox="1"/>
          <p:nvPr/>
        </p:nvSpPr>
        <p:spPr>
          <a:xfrm>
            <a:off x="1815401" y="1773609"/>
            <a:ext cx="31484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Eliminação de processos e</a:t>
            </a:r>
          </a:p>
          <a:p>
            <a:r>
              <a:rPr lang="pt-PT" sz="2000" dirty="0">
                <a:solidFill>
                  <a:schemeClr val="bg1"/>
                </a:solidFill>
              </a:rPr>
              <a:t> certidões</a:t>
            </a:r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34A0B2D7-9F3B-7FA3-EB0E-E2CE3DCA3114}"/>
              </a:ext>
            </a:extLst>
          </p:cNvPr>
          <p:cNvSpPr txBox="1"/>
          <p:nvPr/>
        </p:nvSpPr>
        <p:spPr>
          <a:xfrm>
            <a:off x="1756404" y="3214650"/>
            <a:ext cx="352968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Plataformas partilhadas entre </a:t>
            </a:r>
          </a:p>
          <a:p>
            <a:r>
              <a:rPr lang="pt-PT" sz="2000" dirty="0">
                <a:solidFill>
                  <a:schemeClr val="bg1"/>
                </a:solidFill>
              </a:rPr>
              <a:t>Entidades administrativas e</a:t>
            </a:r>
          </a:p>
          <a:p>
            <a:r>
              <a:rPr lang="pt-PT" sz="2000" dirty="0">
                <a:solidFill>
                  <a:schemeClr val="bg1"/>
                </a:solidFill>
              </a:rPr>
              <a:t>Jurisdicionais</a:t>
            </a:r>
          </a:p>
          <a:p>
            <a:r>
              <a:rPr lang="pt-PT" sz="2000" dirty="0">
                <a:solidFill>
                  <a:schemeClr val="bg1"/>
                </a:solidFill>
              </a:rPr>
              <a:t>Aproveitamento e replicação</a:t>
            </a:r>
          </a:p>
          <a:p>
            <a:r>
              <a:rPr lang="pt-PT" sz="2000" dirty="0">
                <a:solidFill>
                  <a:schemeClr val="bg1"/>
                </a:solidFill>
              </a:rPr>
              <a:t>de soluções</a:t>
            </a:r>
          </a:p>
        </p:txBody>
      </p:sp>
      <p:pic>
        <p:nvPicPr>
          <p:cNvPr id="2056" name="Picture 8" descr="Bandeira do Brasil – Wikipédia, a enciclopédia livre">
            <a:extLst>
              <a:ext uri="{FF2B5EF4-FFF2-40B4-BE49-F238E27FC236}">
                <a16:creationId xmlns:a16="http://schemas.microsoft.com/office/drawing/2014/main" id="{88E76BCA-4FBA-9E37-A908-8B9E0FD0B3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81" y="5295689"/>
            <a:ext cx="1283839" cy="107641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CaixaDeTexto 20">
            <a:extLst>
              <a:ext uri="{FF2B5EF4-FFF2-40B4-BE49-F238E27FC236}">
                <a16:creationId xmlns:a16="http://schemas.microsoft.com/office/drawing/2014/main" id="{B59E60E8-1E63-7CE5-FE56-78C9A927B059}"/>
              </a:ext>
            </a:extLst>
          </p:cNvPr>
          <p:cNvSpPr txBox="1"/>
          <p:nvPr/>
        </p:nvSpPr>
        <p:spPr>
          <a:xfrm>
            <a:off x="1785339" y="5257711"/>
            <a:ext cx="101508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b="1" dirty="0">
                <a:solidFill>
                  <a:schemeClr val="bg1"/>
                </a:solidFill>
              </a:rPr>
              <a:t>Brasil</a:t>
            </a: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67F9A9C5-05A3-7BF0-6C32-794EF289842D}"/>
              </a:ext>
            </a:extLst>
          </p:cNvPr>
          <p:cNvSpPr txBox="1"/>
          <p:nvPr/>
        </p:nvSpPr>
        <p:spPr>
          <a:xfrm>
            <a:off x="1756404" y="5665742"/>
            <a:ext cx="39292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Classificação de processos por IA</a:t>
            </a:r>
          </a:p>
          <a:p>
            <a:r>
              <a:rPr lang="pt-PT" sz="2000" dirty="0">
                <a:solidFill>
                  <a:schemeClr val="bg1"/>
                </a:solidFill>
              </a:rPr>
              <a:t>Proposta de decisão para </a:t>
            </a:r>
          </a:p>
          <a:p>
            <a:r>
              <a:rPr lang="pt-PT" sz="2000" dirty="0">
                <a:solidFill>
                  <a:schemeClr val="bg1"/>
                </a:solidFill>
              </a:rPr>
              <a:t>litígios simples</a:t>
            </a:r>
          </a:p>
        </p:txBody>
      </p:sp>
      <p:pic>
        <p:nvPicPr>
          <p:cNvPr id="2058" name="Picture 10">
            <a:extLst>
              <a:ext uri="{FF2B5EF4-FFF2-40B4-BE49-F238E27FC236}">
                <a16:creationId xmlns:a16="http://schemas.microsoft.com/office/drawing/2014/main" id="{1313BADD-2EDE-9DB2-8ECD-46719B02DF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1508" y="847554"/>
            <a:ext cx="1647322" cy="10962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82F43EE0-A270-FB66-6A1C-0427BB320D03}"/>
              </a:ext>
            </a:extLst>
          </p:cNvPr>
          <p:cNvSpPr txBox="1"/>
          <p:nvPr/>
        </p:nvSpPr>
        <p:spPr>
          <a:xfrm>
            <a:off x="9020853" y="677554"/>
            <a:ext cx="104547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b="1" dirty="0">
                <a:solidFill>
                  <a:schemeClr val="bg1"/>
                </a:solidFill>
              </a:rPr>
              <a:t>China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588404C7-5E6F-2331-9830-253FC1364642}"/>
              </a:ext>
            </a:extLst>
          </p:cNvPr>
          <p:cNvSpPr txBox="1"/>
          <p:nvPr/>
        </p:nvSpPr>
        <p:spPr>
          <a:xfrm>
            <a:off x="9015618" y="1111889"/>
            <a:ext cx="398961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Decisão por IA, onde o Juiz deve </a:t>
            </a:r>
          </a:p>
          <a:p>
            <a:r>
              <a:rPr lang="pt-PT" sz="2000" dirty="0">
                <a:solidFill>
                  <a:schemeClr val="bg1"/>
                </a:solidFill>
              </a:rPr>
              <a:t>Fundamentar decisão em caso de </a:t>
            </a:r>
          </a:p>
          <a:p>
            <a:r>
              <a:rPr lang="pt-PT" sz="2000" dirty="0">
                <a:solidFill>
                  <a:schemeClr val="bg1"/>
                </a:solidFill>
              </a:rPr>
              <a:t>divergência</a:t>
            </a:r>
          </a:p>
        </p:txBody>
      </p:sp>
      <p:pic>
        <p:nvPicPr>
          <p:cNvPr id="2060" name="Picture 12" descr="Warning sign Vectors - Download Free High-Quality Vectors from Freepik |  Freepik">
            <a:extLst>
              <a:ext uri="{FF2B5EF4-FFF2-40B4-BE49-F238E27FC236}">
                <a16:creationId xmlns:a16="http://schemas.microsoft.com/office/drawing/2014/main" id="{E1A4EB5D-E450-D3F8-5810-373ACBB456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000" y="-1391681"/>
            <a:ext cx="1959618" cy="1959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F9B21D06-07CC-69DD-2E2D-75541CEBA8FF}"/>
              </a:ext>
            </a:extLst>
          </p:cNvPr>
          <p:cNvSpPr txBox="1"/>
          <p:nvPr/>
        </p:nvSpPr>
        <p:spPr>
          <a:xfrm>
            <a:off x="9099381" y="4445550"/>
            <a:ext cx="131318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b="1" dirty="0">
                <a:solidFill>
                  <a:schemeClr val="bg1"/>
                </a:solidFill>
              </a:rPr>
              <a:t>Canadá</a:t>
            </a:r>
          </a:p>
        </p:txBody>
      </p: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6C1EEA17-D622-2904-4383-0625788F3533}"/>
              </a:ext>
            </a:extLst>
          </p:cNvPr>
          <p:cNvSpPr txBox="1"/>
          <p:nvPr/>
        </p:nvSpPr>
        <p:spPr>
          <a:xfrm>
            <a:off x="9080732" y="4845866"/>
            <a:ext cx="481157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Serviços públicos e Tribunal totalmente</a:t>
            </a:r>
          </a:p>
          <a:p>
            <a:r>
              <a:rPr lang="pt-PT" sz="2000" b="1" dirty="0">
                <a:solidFill>
                  <a:schemeClr val="bg1"/>
                </a:solidFill>
              </a:rPr>
              <a:t> digitais</a:t>
            </a:r>
          </a:p>
          <a:p>
            <a:r>
              <a:rPr lang="pt-PT" sz="2000" dirty="0">
                <a:solidFill>
                  <a:schemeClr val="bg1"/>
                </a:solidFill>
              </a:rPr>
              <a:t>(deixam de ser um lugar)</a:t>
            </a:r>
          </a:p>
        </p:txBody>
      </p:sp>
      <p:pic>
        <p:nvPicPr>
          <p:cNvPr id="32" name="Imagem 31">
            <a:extLst>
              <a:ext uri="{FF2B5EF4-FFF2-40B4-BE49-F238E27FC236}">
                <a16:creationId xmlns:a16="http://schemas.microsoft.com/office/drawing/2014/main" id="{C10512B0-D37B-6DCB-23D5-20CC7513D23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8367" y="4625839"/>
            <a:ext cx="1633518" cy="96299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3" name="Picture 4" descr="Estônia desenho de ícone de vetor de bandeira redonda ...">
            <a:extLst>
              <a:ext uri="{FF2B5EF4-FFF2-40B4-BE49-F238E27FC236}">
                <a16:creationId xmlns:a16="http://schemas.microsoft.com/office/drawing/2014/main" id="{754F2F80-9413-D67F-7D9C-9F5B19BD2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4819" y="2470829"/>
            <a:ext cx="1647321" cy="164732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4" name="CaixaDeTexto 33">
            <a:extLst>
              <a:ext uri="{FF2B5EF4-FFF2-40B4-BE49-F238E27FC236}">
                <a16:creationId xmlns:a16="http://schemas.microsoft.com/office/drawing/2014/main" id="{EDBE1860-0EE8-8E3F-65CF-8535B3D80BC7}"/>
              </a:ext>
            </a:extLst>
          </p:cNvPr>
          <p:cNvSpPr txBox="1"/>
          <p:nvPr/>
        </p:nvSpPr>
        <p:spPr>
          <a:xfrm>
            <a:off x="9099381" y="2416083"/>
            <a:ext cx="1276888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b="1" dirty="0">
                <a:solidFill>
                  <a:schemeClr val="bg1"/>
                </a:solidFill>
              </a:rPr>
              <a:t>Estónia</a:t>
            </a:r>
          </a:p>
        </p:txBody>
      </p:sp>
      <p:sp>
        <p:nvSpPr>
          <p:cNvPr id="35" name="CaixaDeTexto 34">
            <a:extLst>
              <a:ext uri="{FF2B5EF4-FFF2-40B4-BE49-F238E27FC236}">
                <a16:creationId xmlns:a16="http://schemas.microsoft.com/office/drawing/2014/main" id="{45551582-9F1B-6C1A-7587-A4DB2E7F351F}"/>
              </a:ext>
            </a:extLst>
          </p:cNvPr>
          <p:cNvSpPr txBox="1"/>
          <p:nvPr/>
        </p:nvSpPr>
        <p:spPr>
          <a:xfrm>
            <a:off x="9080732" y="2796842"/>
            <a:ext cx="43284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dirty="0">
                <a:solidFill>
                  <a:schemeClr val="bg1"/>
                </a:solidFill>
              </a:rPr>
              <a:t>Decisão por IA, onde o funcionário ou</a:t>
            </a:r>
          </a:p>
          <a:p>
            <a:r>
              <a:rPr lang="pt-PT" sz="2000" dirty="0">
                <a:solidFill>
                  <a:schemeClr val="bg1"/>
                </a:solidFill>
              </a:rPr>
              <a:t>O juiz apenas validam</a:t>
            </a:r>
          </a:p>
        </p:txBody>
      </p:sp>
    </p:spTree>
    <p:extLst>
      <p:ext uri="{BB962C8B-B14F-4D97-AF65-F5344CB8AC3E}">
        <p14:creationId xmlns:p14="http://schemas.microsoft.com/office/powerpoint/2010/main" val="1215912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200</Words>
  <Application>Microsoft Office PowerPoint</Application>
  <PresentationFormat>Ecrã Panorâmico</PresentationFormat>
  <Paragraphs>61</Paragraphs>
  <Slides>4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Bruno Maia</dc:creator>
  <cp:lastModifiedBy>Bruno Maia</cp:lastModifiedBy>
  <cp:revision>5</cp:revision>
  <cp:lastPrinted>2026-04-07T17:06:55Z</cp:lastPrinted>
  <dcterms:created xsi:type="dcterms:W3CDTF">2026-04-07T06:19:33Z</dcterms:created>
  <dcterms:modified xsi:type="dcterms:W3CDTF">2026-04-07T17:14:45Z</dcterms:modified>
</cp:coreProperties>
</file>